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5"/>
  </p:notesMasterIdLst>
  <p:handoutMasterIdLst>
    <p:handoutMasterId r:id="rId26"/>
  </p:handoutMasterIdLst>
  <p:sldIdLst>
    <p:sldId id="304" r:id="rId2"/>
    <p:sldId id="496" r:id="rId3"/>
    <p:sldId id="519" r:id="rId4"/>
    <p:sldId id="445" r:id="rId5"/>
    <p:sldId id="520" r:id="rId6"/>
    <p:sldId id="579" r:id="rId7"/>
    <p:sldId id="549" r:id="rId8"/>
    <p:sldId id="550" r:id="rId9"/>
    <p:sldId id="552" r:id="rId10"/>
    <p:sldId id="568" r:id="rId11"/>
    <p:sldId id="553" r:id="rId12"/>
    <p:sldId id="554" r:id="rId13"/>
    <p:sldId id="577" r:id="rId14"/>
    <p:sldId id="587" r:id="rId15"/>
    <p:sldId id="588" r:id="rId16"/>
    <p:sldId id="574" r:id="rId17"/>
    <p:sldId id="575" r:id="rId18"/>
    <p:sldId id="576" r:id="rId19"/>
    <p:sldId id="586" r:id="rId20"/>
    <p:sldId id="578" r:id="rId21"/>
    <p:sldId id="506" r:id="rId22"/>
    <p:sldId id="471" r:id="rId23"/>
    <p:sldId id="539" r:id="rId24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BB8F80-58C5-5F43-94FB-5ABEDAEDA7D6}">
          <p14:sldIdLst>
            <p14:sldId id="304"/>
            <p14:sldId id="496"/>
            <p14:sldId id="519"/>
            <p14:sldId id="445"/>
            <p14:sldId id="520"/>
            <p14:sldId id="579"/>
            <p14:sldId id="549"/>
            <p14:sldId id="550"/>
            <p14:sldId id="552"/>
            <p14:sldId id="568"/>
            <p14:sldId id="553"/>
            <p14:sldId id="554"/>
            <p14:sldId id="577"/>
            <p14:sldId id="587"/>
            <p14:sldId id="588"/>
            <p14:sldId id="574"/>
            <p14:sldId id="575"/>
            <p14:sldId id="576"/>
            <p14:sldId id="586"/>
            <p14:sldId id="578"/>
            <p14:sldId id="506"/>
            <p14:sldId id="471"/>
            <p14:sldId id="5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D7E4BD"/>
    <a:srgbClr val="000000"/>
    <a:srgbClr val="FFDB05"/>
    <a:srgbClr val="C1B843"/>
    <a:srgbClr val="39471D"/>
    <a:srgbClr val="98B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9" autoAdjust="0"/>
    <p:restoredTop sz="77852" autoAdjust="0"/>
  </p:normalViewPr>
  <p:slideViewPr>
    <p:cSldViewPr>
      <p:cViewPr varScale="1">
        <p:scale>
          <a:sx n="62" d="100"/>
          <a:sy n="62" d="100"/>
        </p:scale>
        <p:origin x="169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4" tIns="46883" rIns="93764" bIns="468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4" tIns="46883" rIns="93764" bIns="46883" rtlCol="0"/>
          <a:lstStyle>
            <a:lvl1pPr algn="r">
              <a:defRPr sz="1200"/>
            </a:lvl1pPr>
          </a:lstStyle>
          <a:p>
            <a:fld id="{98C64169-604E-4326-A6F0-5583B0E7220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4" tIns="46883" rIns="93764" bIns="468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4" tIns="46883" rIns="93764" bIns="46883" rtlCol="0" anchor="b"/>
          <a:lstStyle>
            <a:lvl1pPr algn="r">
              <a:defRPr sz="1200"/>
            </a:lvl1pPr>
          </a:lstStyle>
          <a:p>
            <a:fld id="{DBAC15E6-9576-431A-B938-B7FC2F9F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3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4" tIns="46883" rIns="93764" bIns="468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4" tIns="46883" rIns="93764" bIns="46883" rtlCol="0"/>
          <a:lstStyle>
            <a:lvl1pPr algn="r">
              <a:defRPr sz="1200"/>
            </a:lvl1pPr>
          </a:lstStyle>
          <a:p>
            <a:fld id="{8D9D9FFB-2523-48F0-BA04-470EFD2CAE2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5187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4" tIns="46883" rIns="93764" bIns="468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4" tIns="46883" rIns="93764" bIns="468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4" tIns="46883" rIns="93764" bIns="468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4" tIns="46883" rIns="93764" bIns="46883" rtlCol="0" anchor="b"/>
          <a:lstStyle>
            <a:lvl1pPr algn="r">
              <a:defRPr sz="1200"/>
            </a:lvl1pPr>
          </a:lstStyle>
          <a:p>
            <a:fld id="{58EFF2D2-BAE0-4E1E-A0DE-A9050D12B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8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mj.com/cgi/content/full/bmj.e7586?ijkey=QpAJnYI57zIwVr3&amp;keytype=re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F2D2-BAE0-4E1E-A0DE-A9050D12B6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05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2765810-EC2D-4FBE-8C9A-2E9FEB3151F0}" type="slidenum">
              <a:rPr lang="en-CA" altLang="en-US" sz="1200"/>
              <a:pPr/>
              <a:t>11</a:t>
            </a:fld>
            <a:endParaRPr lang="en-CA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961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314C426-D781-4B09-9258-956931F4A139}" type="slidenum">
              <a:rPr lang="en-CA" altLang="en-US" sz="1200"/>
              <a:pPr/>
              <a:t>12</a:t>
            </a:fld>
            <a:endParaRPr lang="en-CA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Punja</a:t>
            </a:r>
            <a:r>
              <a:rPr lang="en-U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</a:t>
            </a:r>
            <a:r>
              <a:rPr lang="en-US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Bukutu</a:t>
            </a:r>
            <a:r>
              <a:rPr lang="en-U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en-US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Shamseer</a:t>
            </a:r>
            <a:r>
              <a:rPr lang="en-U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et al. The design, analysis and meta-analysis of N-of-1 trials: A tapestry of heterogeneity. J </a:t>
            </a:r>
            <a:r>
              <a:rPr lang="en-US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</a:t>
            </a:r>
            <a:r>
              <a:rPr lang="en-U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Epidemiol</a:t>
            </a:r>
            <a:r>
              <a:rPr lang="en-U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2016; 76:47-56. </a:t>
            </a:r>
          </a:p>
          <a:p>
            <a:pPr eaLnBrk="1" hangingPunct="1"/>
            <a:endParaRPr lang="en-US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014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Moher D, Hopewell S, Schulz KF, </a:t>
            </a:r>
            <a:r>
              <a:rPr lang="en-CA" dirty="0" err="1"/>
              <a:t>Montori</a:t>
            </a:r>
            <a:r>
              <a:rPr lang="en-CA" dirty="0"/>
              <a:t> V, </a:t>
            </a:r>
            <a:r>
              <a:rPr lang="en-CA" dirty="0" err="1"/>
              <a:t>Gøtzsche</a:t>
            </a:r>
            <a:r>
              <a:rPr lang="en-CA" dirty="0"/>
              <a:t> PC, </a:t>
            </a:r>
            <a:r>
              <a:rPr lang="en-CA" dirty="0" err="1"/>
              <a:t>Devereaux</a:t>
            </a:r>
            <a:r>
              <a:rPr lang="en-CA" dirty="0"/>
              <a:t> PJ, </a:t>
            </a:r>
            <a:r>
              <a:rPr lang="en-CA" dirty="0" err="1"/>
              <a:t>Elbourne</a:t>
            </a:r>
            <a:r>
              <a:rPr lang="en-CA" dirty="0"/>
              <a:t> D, Egger M, Altman DG, for the CONSORT Group. CONSORT 2010 Explanation and Elaboration: updated guidelines for reporting parallel group randomised trial. BMJ 2010;340:c869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F2D2-BAE0-4E1E-A0DE-A9050D12B6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95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Vohra S, </a:t>
            </a:r>
            <a:r>
              <a:rPr lang="en-US" baseline="0" dirty="0" err="1"/>
              <a:t>Shamseer</a:t>
            </a:r>
            <a:r>
              <a:rPr lang="en-US" baseline="0" dirty="0"/>
              <a:t> L, Sampson M, et al. CONSORT extension for reporting N-of-1 trials (CENT) 2015 statement. BMJ. 2015;350:h1738.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F2D2-BAE0-4E1E-A0DE-A9050D12B6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Vohra S, </a:t>
            </a:r>
            <a:r>
              <a:rPr lang="en-US" dirty="0" err="1"/>
              <a:t>Shamseer</a:t>
            </a:r>
            <a:r>
              <a:rPr lang="en-US" dirty="0"/>
              <a:t> L, Sampson M, et al. CONSORT extension for reporting N-of-1 trials (CENT) 2015 statement. BMJ. 2015;350:h1738.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F2D2-BAE0-4E1E-A0DE-A9050D12B6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9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Chan A-W, Tetzlaff JM, Gøtzsche PC, Altman DG, Mann H, Berlin J, Dickersin K, Hróbjartsson A, Schulz KF, Parulekar WR, Krleža-Jerić K, Laupacis A, Moher D. SPIRIT 2013 Explanation and Elaboration: Guidance for protocols of clinical trials. 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BMJ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2013;346:e7586.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F2D2-BAE0-4E1E-A0DE-A9050D12B6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6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Vohra S, </a:t>
            </a:r>
            <a:r>
              <a:rPr lang="en-US" baseline="0" dirty="0" err="1"/>
              <a:t>Shamseer</a:t>
            </a:r>
            <a:r>
              <a:rPr lang="en-US" baseline="0" dirty="0"/>
              <a:t> L, Sampson M, et al. CONSORT extension for reporting N-of-1 trials (CENT) 2015 statement. BMJ. 2015;350:h1738.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F2D2-BAE0-4E1E-A0DE-A9050D12B6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61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F2D2-BAE0-4E1E-A0DE-A9050D12B6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1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F2D2-BAE0-4E1E-A0DE-A9050D12B6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03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Punja S, Vohra S, </a:t>
            </a:r>
            <a:r>
              <a:rPr lang="en-US" dirty="0" err="1"/>
              <a:t>Eslick</a:t>
            </a:r>
            <a:r>
              <a:rPr lang="en-US" dirty="0"/>
              <a:t> I, Duan N. An ethical framework for N-of-1 trials: Clinical care, quality improvement, or human subjects research? In: </a:t>
            </a:r>
            <a:r>
              <a:rPr lang="en-US" dirty="0" err="1"/>
              <a:t>Kravitz</a:t>
            </a:r>
            <a:r>
              <a:rPr lang="en-US" dirty="0"/>
              <a:t> RL, </a:t>
            </a:r>
            <a:r>
              <a:rPr lang="en-US" dirty="0" err="1"/>
              <a:t>Duan</a:t>
            </a:r>
            <a:r>
              <a:rPr lang="en-US" dirty="0"/>
              <a:t> N, </a:t>
            </a:r>
            <a:r>
              <a:rPr lang="en-US" dirty="0" err="1"/>
              <a:t>DEcIDE</a:t>
            </a:r>
            <a:r>
              <a:rPr lang="en-US" dirty="0"/>
              <a:t> Methods Center N-of-1 Guidance Panel, eds. </a:t>
            </a:r>
            <a:r>
              <a:rPr lang="en-US" i="1" dirty="0"/>
              <a:t>Design and implementation of N-of-1 trials: A User’s guide. </a:t>
            </a:r>
            <a:r>
              <a:rPr lang="en-US" dirty="0"/>
              <a:t>Rockville, MD: Agency for Healthcare Research and Quality; 2014:13-22.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067B-9973-47B8-8813-B8DC80FE1D71}" type="slidenum">
              <a:rPr lang="en-CA" altLang="en-US" smtClean="0"/>
              <a:pPr/>
              <a:t>21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7992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F2D2-BAE0-4E1E-A0DE-A9050D12B6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66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2AD9F-96AB-482F-8A67-56FFF2AD6AA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F2D2-BAE0-4E1E-A0DE-A9050D12B6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53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 u="none" dirty="0" err="1">
                <a:solidFill>
                  <a:schemeClr val="tx1"/>
                </a:solidFill>
              </a:rPr>
              <a:t>Punja</a:t>
            </a:r>
            <a:r>
              <a:rPr lang="en-US" sz="1000" u="none" dirty="0">
                <a:solidFill>
                  <a:schemeClr val="tx1"/>
                </a:solidFill>
              </a:rPr>
              <a:t> S, </a:t>
            </a:r>
            <a:r>
              <a:rPr lang="en-US" sz="1000" u="none" dirty="0" err="1">
                <a:solidFill>
                  <a:schemeClr val="tx1"/>
                </a:solidFill>
              </a:rPr>
              <a:t>Bukutu</a:t>
            </a:r>
            <a:r>
              <a:rPr lang="en-US" sz="1000" u="none" dirty="0">
                <a:solidFill>
                  <a:schemeClr val="tx1"/>
                </a:solidFill>
              </a:rPr>
              <a:t> C, </a:t>
            </a:r>
            <a:r>
              <a:rPr lang="en-US" sz="1000" u="none" dirty="0" err="1">
                <a:solidFill>
                  <a:schemeClr val="tx1"/>
                </a:solidFill>
              </a:rPr>
              <a:t>Shamseer</a:t>
            </a:r>
            <a:r>
              <a:rPr lang="en-US" sz="1000" u="none" dirty="0">
                <a:solidFill>
                  <a:schemeClr val="tx1"/>
                </a:solidFill>
              </a:rPr>
              <a:t> L, et al. The design, analysis and meta-analysis of N-of-1 trials: A tapestry of heterogeneity. J </a:t>
            </a:r>
            <a:r>
              <a:rPr lang="en-US" sz="1000" u="none" dirty="0" err="1">
                <a:solidFill>
                  <a:schemeClr val="tx1"/>
                </a:solidFill>
              </a:rPr>
              <a:t>Clin</a:t>
            </a:r>
            <a:r>
              <a:rPr lang="en-US" sz="1000" u="none" dirty="0">
                <a:solidFill>
                  <a:schemeClr val="tx1"/>
                </a:solidFill>
              </a:rPr>
              <a:t> </a:t>
            </a:r>
            <a:r>
              <a:rPr lang="en-US" sz="1000" u="none" dirty="0" err="1">
                <a:solidFill>
                  <a:schemeClr val="tx1"/>
                </a:solidFill>
              </a:rPr>
              <a:t>Epidemiol</a:t>
            </a:r>
            <a:r>
              <a:rPr lang="en-US" sz="1000" u="none" dirty="0">
                <a:solidFill>
                  <a:schemeClr val="tx1"/>
                </a:solidFill>
              </a:rPr>
              <a:t>. 2016; 76:47-56.</a:t>
            </a:r>
          </a:p>
          <a:p>
            <a:endParaRPr lang="en-US" altLang="en-US" sz="1000" u="none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605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Punja S,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Bukutu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C,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Shamseer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L, et al. The design, analysis and meta-analysis of N-of-1 trials: A tapestry of heterogeneity. J Clin Epidemiol. 2016; 76:47-56.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F2D2-BAE0-4E1E-A0DE-A9050D12B6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10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F2D2-BAE0-4E1E-A0DE-A9050D12B6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2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F2D2-BAE0-4E1E-A0DE-A9050D12B6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00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B01CE88-2E52-47F3-BD59-A203B8E1A53C}" type="slidenum">
              <a:rPr lang="en-CA" altLang="en-US" sz="1200"/>
              <a:pPr/>
              <a:t>9</a:t>
            </a:fld>
            <a:endParaRPr lang="en-CA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>
                <a:latin typeface="Arial" pitchFamily="34" charset="0"/>
                <a:ea typeface="ＭＳ Ｐゴシック" pitchFamily="34" charset="-128"/>
              </a:rPr>
              <a:t>Punja</a:t>
            </a:r>
            <a:r>
              <a:rPr lang="en-US" altLang="en-US" dirty="0">
                <a:latin typeface="Arial" pitchFamily="34" charset="0"/>
                <a:ea typeface="ＭＳ Ｐゴシック" pitchFamily="34" charset="-128"/>
              </a:rPr>
              <a:t> S, </a:t>
            </a:r>
            <a:r>
              <a:rPr lang="en-US" altLang="en-US" dirty="0" err="1">
                <a:latin typeface="Arial" pitchFamily="34" charset="0"/>
                <a:ea typeface="ＭＳ Ｐゴシック" pitchFamily="34" charset="-128"/>
              </a:rPr>
              <a:t>Bukutu</a:t>
            </a:r>
            <a:r>
              <a:rPr lang="en-US" altLang="en-US" dirty="0">
                <a:latin typeface="Arial" pitchFamily="34" charset="0"/>
                <a:ea typeface="ＭＳ Ｐゴシック" pitchFamily="34" charset="-128"/>
              </a:rPr>
              <a:t> C, </a:t>
            </a:r>
            <a:r>
              <a:rPr lang="en-US" altLang="en-US" dirty="0" err="1">
                <a:latin typeface="Arial" pitchFamily="34" charset="0"/>
                <a:ea typeface="ＭＳ Ｐゴシック" pitchFamily="34" charset="-128"/>
              </a:rPr>
              <a:t>Shamseer</a:t>
            </a:r>
            <a:r>
              <a:rPr lang="en-US" altLang="en-US" dirty="0">
                <a:latin typeface="Arial" pitchFamily="34" charset="0"/>
                <a:ea typeface="ＭＳ Ｐゴシック" pitchFamily="34" charset="-128"/>
              </a:rPr>
              <a:t> L, et al. The design, analysis and meta-analysis of N-of-1 trials: A tapestry of heterogeneity. J </a:t>
            </a:r>
            <a:r>
              <a:rPr lang="en-US" altLang="en-US" dirty="0" err="1">
                <a:latin typeface="Arial" pitchFamily="34" charset="0"/>
                <a:ea typeface="ＭＳ Ｐゴシック" pitchFamily="34" charset="-128"/>
              </a:rPr>
              <a:t>Clin</a:t>
            </a:r>
            <a:r>
              <a:rPr lang="en-US" altLang="en-US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en-US" dirty="0" err="1">
                <a:latin typeface="Arial" pitchFamily="34" charset="0"/>
                <a:ea typeface="ＭＳ Ｐゴシック" pitchFamily="34" charset="-128"/>
              </a:rPr>
              <a:t>Epidemiol</a:t>
            </a:r>
            <a:r>
              <a:rPr lang="en-US" altLang="en-US" dirty="0">
                <a:latin typeface="Arial" pitchFamily="34" charset="0"/>
                <a:ea typeface="ＭＳ Ｐゴシック" pitchFamily="34" charset="-128"/>
              </a:rPr>
              <a:t>. 2016; 76:47-56. </a:t>
            </a:r>
          </a:p>
        </p:txBody>
      </p:sp>
    </p:spTree>
    <p:extLst>
      <p:ext uri="{BB962C8B-B14F-4D97-AF65-F5344CB8AC3E}">
        <p14:creationId xmlns:p14="http://schemas.microsoft.com/office/powerpoint/2010/main" val="274249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0332629-F710-416E-8F37-B8C003B05C22}" type="slidenum">
              <a:rPr lang="en-CA" altLang="en-US" sz="1200"/>
              <a:pPr/>
              <a:t>10</a:t>
            </a:fld>
            <a:endParaRPr lang="en-CA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182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re program blue tex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7048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205038"/>
            <a:ext cx="6400800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48488" y="6237288"/>
            <a:ext cx="1844675" cy="6207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8D2FD0-6957-4811-93F6-1151899B2DBC}" type="slidenum">
              <a:rPr lang="en-CA" altLang="en-US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06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170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170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29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84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4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02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38449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5789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500" spc="-90">
                <a:solidFill>
                  <a:srgbClr val="314864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7805557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rkB-PPT-V1-Green-Background-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UA-IHI-1C-SOLID-REVERS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5988050"/>
            <a:ext cx="4768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302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670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rkB-PPT-V1-Green-Background-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UA-IHI-1C-SOLID-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619625"/>
            <a:ext cx="83296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328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rkB-PPT-V1-Green-Background-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68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050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84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4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4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00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287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607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39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38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64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pic>
        <p:nvPicPr>
          <p:cNvPr id="1028" name="Picture 14" descr="care program blue text small.eps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516563"/>
            <a:ext cx="3187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16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1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1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1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1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89543561630070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89543561630070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692807"/>
            <a:ext cx="86868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200" kern="0" dirty="0">
                <a:solidFill>
                  <a:srgbClr val="FFFFFF"/>
                </a:solidFill>
                <a:ea typeface="MS PGothic" pitchFamily="34" charset="-128"/>
              </a:rPr>
              <a:t>Sunita Vohra MD MSc FRCPC FCAHS</a:t>
            </a: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200" kern="0" dirty="0">
                <a:solidFill>
                  <a:srgbClr val="FFFFFF"/>
                </a:solidFill>
                <a:ea typeface="MS PGothic" pitchFamily="34" charset="-128"/>
              </a:rPr>
              <a:t>Professor</a:t>
            </a: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200" kern="0" dirty="0">
                <a:solidFill>
                  <a:srgbClr val="FFFFFF"/>
                </a:solidFill>
                <a:ea typeface="MS PGothic" pitchFamily="34" charset="-128"/>
              </a:rPr>
              <a:t>Department of Pediatrics and Psychiatry</a:t>
            </a: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200" kern="0" dirty="0">
                <a:solidFill>
                  <a:srgbClr val="FFFFFF"/>
                </a:solidFill>
                <a:ea typeface="MS PGothic" pitchFamily="34" charset="-128"/>
              </a:rPr>
              <a:t>Faculty of Medicine &amp; Dentistry</a:t>
            </a: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200" kern="0" dirty="0">
                <a:solidFill>
                  <a:srgbClr val="FFFFFF"/>
                </a:solidFill>
                <a:ea typeface="MS PGothic" pitchFamily="34" charset="-128"/>
              </a:rPr>
              <a:t>University of Alberta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521" y="861983"/>
            <a:ext cx="87805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N-of-1 trials: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building rigorous evidence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with each patient seen</a:t>
            </a:r>
          </a:p>
        </p:txBody>
      </p:sp>
    </p:spTree>
    <p:extLst>
      <p:ext uri="{BB962C8B-B14F-4D97-AF65-F5344CB8AC3E}">
        <p14:creationId xmlns:p14="http://schemas.microsoft.com/office/powerpoint/2010/main" val="1559541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>
                <a:ea typeface="ＭＳ Ｐゴシック" pitchFamily="34" charset="-128"/>
              </a:rPr>
              <a:t>Outcome assessment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7924800" cy="38449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CA" altLang="en-US" dirty="0">
                <a:ea typeface="ＭＳ Ｐゴシック" pitchFamily="34" charset="-128"/>
              </a:rPr>
              <a:t>MYMOP2 </a:t>
            </a:r>
            <a:r>
              <a:rPr lang="en-CA" altLang="en-US" sz="2400" dirty="0">
                <a:ea typeface="ＭＳ Ｐゴシック" pitchFamily="34" charset="-128"/>
              </a:rPr>
              <a:t>(Measure Yourself Medical Outcome Profile) </a:t>
            </a:r>
          </a:p>
          <a:p>
            <a:pPr marL="1046163" lvl="1" indent="-331788" eaLnBrk="1" hangingPunct="1">
              <a:lnSpc>
                <a:spcPct val="90000"/>
              </a:lnSpc>
            </a:pPr>
            <a:r>
              <a:rPr lang="en-CA" altLang="en-US" dirty="0">
                <a:ea typeface="ＭＳ Ｐゴシック" pitchFamily="34" charset="-128"/>
              </a:rPr>
              <a:t>Patient Generated  - outcomes important to patient</a:t>
            </a:r>
          </a:p>
          <a:p>
            <a:pPr marL="1046163" lvl="1" indent="-331788" eaLnBrk="1" hangingPunct="1">
              <a:lnSpc>
                <a:spcPct val="90000"/>
              </a:lnSpc>
            </a:pPr>
            <a:r>
              <a:rPr lang="en-CA" altLang="en-US" dirty="0">
                <a:ea typeface="ＭＳ Ｐゴシック" pitchFamily="34" charset="-128"/>
              </a:rPr>
              <a:t>Problem specific</a:t>
            </a:r>
          </a:p>
          <a:p>
            <a:pPr marL="1046163" lvl="1" indent="-331788" eaLnBrk="1" hangingPunct="1">
              <a:lnSpc>
                <a:spcPct val="90000"/>
              </a:lnSpc>
            </a:pPr>
            <a:r>
              <a:rPr lang="en-CA" altLang="en-US" dirty="0">
                <a:ea typeface="ＭＳ Ｐゴシック" pitchFamily="34" charset="-128"/>
              </a:rPr>
              <a:t>7 point scale</a:t>
            </a:r>
          </a:p>
          <a:p>
            <a:pPr marL="1046163" lvl="1" indent="-331788" eaLnBrk="1" hangingPunct="1">
              <a:lnSpc>
                <a:spcPct val="90000"/>
              </a:lnSpc>
              <a:buFontTx/>
              <a:buNone/>
            </a:pPr>
            <a:endParaRPr lang="en-CA" altLang="en-US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CA" altLang="en-US" sz="1400" dirty="0">
                <a:ea typeface="ＭＳ Ｐゴシック" pitchFamily="34" charset="-128"/>
              </a:rPr>
              <a:t>Paterson C</a:t>
            </a:r>
            <a:r>
              <a:rPr lang="en-CA" altLang="en-US" sz="1400" i="1" dirty="0">
                <a:ea typeface="ＭＳ Ｐゴシック" pitchFamily="34" charset="-128"/>
              </a:rPr>
              <a:t>. Measuring outcomes in primary care: a patient generated measure, MYMOP, compared with the SF-36 health survey.BMJ1996;312: 1016–20</a:t>
            </a:r>
            <a:r>
              <a:rPr lang="en-CA" altLang="en-US" sz="1400" dirty="0">
                <a:ea typeface="ＭＳ Ｐゴシック" pitchFamily="3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CA" altLang="en-US" sz="20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CA" altLang="en-US" sz="18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CA" altLang="en-US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CA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68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>
                <a:ea typeface="ＭＳ Ｐゴシック" pitchFamily="34" charset="-128"/>
              </a:rPr>
              <a:t>Data Analysis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371600"/>
            <a:ext cx="8229600" cy="4256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altLang="en-US" sz="2800" dirty="0">
                <a:ea typeface="ＭＳ Ｐゴシック" pitchFamily="34" charset="-128"/>
              </a:rPr>
              <a:t>Different approaches have been identified: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CA" alt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CA" alt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CA" alt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CA" altLang="en-US" sz="28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CA" altLang="en-US" sz="1100" dirty="0">
                <a:ea typeface="ＭＳ Ｐゴシック" pitchFamily="34" charset="-128"/>
              </a:rPr>
              <a:t>     *</a:t>
            </a:r>
            <a:r>
              <a:rPr lang="en-US" sz="1100" dirty="0"/>
              <a:t>Number adds up to &gt;100% because some reports used both methods to assess treatment effect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CA" altLang="en-US" sz="105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CA" altLang="en-US" sz="2800" dirty="0">
                <a:ea typeface="ＭＳ Ｐゴシック" pitchFamily="34" charset="-128"/>
              </a:rPr>
              <a:t>Tests of statistical significance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400" dirty="0">
                <a:ea typeface="ＭＳ Ｐゴシック" pitchFamily="34" charset="-128"/>
              </a:rPr>
              <a:t>Paired T-tests – Parametric data 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400" dirty="0">
                <a:ea typeface="ＭＳ Ｐゴシック" pitchFamily="34" charset="-128"/>
              </a:rPr>
              <a:t>Randomization tests – Non parametric data</a:t>
            </a:r>
          </a:p>
          <a:p>
            <a:pPr eaLnBrk="1" hangingPunct="1">
              <a:lnSpc>
                <a:spcPct val="90000"/>
              </a:lnSpc>
            </a:pPr>
            <a:endParaRPr lang="en-CA" alt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CA" altLang="en-US" sz="2800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48640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</a:rPr>
              <a:t>(Punja, 2016)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905000"/>
          <a:ext cx="6553200" cy="1676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395664357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47797812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820808688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r>
                        <a:rPr lang="en-US" dirty="0"/>
                        <a:t>Analytic</a:t>
                      </a:r>
                      <a:r>
                        <a:rPr lang="en-US" baseline="0" dirty="0"/>
                        <a:t> 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6475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/>
                        <a:t>Statistical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17158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/>
                        <a:t>Visual</a:t>
                      </a:r>
                      <a:r>
                        <a:rPr lang="en-US" baseline="0" dirty="0"/>
                        <a:t>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417739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/>
                        <a:t>Not reported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85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161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Meta-analysis</a:t>
            </a:r>
            <a:endParaRPr lang="en-CA" altLang="en-US" dirty="0">
              <a:ea typeface="ＭＳ Ｐゴシック" pitchFamily="34" charset="-128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38275"/>
            <a:ext cx="8229600" cy="4048125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itchFamily="34" charset="-128"/>
              </a:rPr>
              <a:t>Of identified studies reporting N-of-1 trials, 60% were of &gt;1 participant and 37% pooled individual data</a:t>
            </a:r>
          </a:p>
          <a:p>
            <a:pPr eaLnBrk="1" hangingPunct="1"/>
            <a:r>
              <a:rPr lang="en-US" altLang="en-US" sz="2800" dirty="0">
                <a:ea typeface="ＭＳ Ｐゴシック" pitchFamily="34" charset="-128"/>
              </a:rPr>
              <a:t>Three common approaches:</a:t>
            </a:r>
          </a:p>
          <a:p>
            <a:pPr lvl="1" eaLnBrk="1" hangingPunct="1"/>
            <a:r>
              <a:rPr lang="en-US" altLang="en-US" sz="2400" dirty="0">
                <a:ea typeface="ＭＳ Ｐゴシック" pitchFamily="34" charset="-128"/>
              </a:rPr>
              <a:t>Conventional between-group analysis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	e.g. Treat series of N-of-1’s as a single crossover trial</a:t>
            </a:r>
          </a:p>
          <a:p>
            <a:pPr lvl="1" eaLnBrk="1" hangingPunct="1"/>
            <a:r>
              <a:rPr lang="en-US" altLang="en-US" sz="2400" dirty="0">
                <a:ea typeface="ＭＳ Ｐゴシック" pitchFamily="34" charset="-128"/>
              </a:rPr>
              <a:t>Hierarchical Bayesian models</a:t>
            </a:r>
          </a:p>
          <a:p>
            <a:pPr lvl="1" eaLnBrk="1" hangingPunct="1"/>
            <a:r>
              <a:rPr lang="en-US" altLang="en-US" sz="2400" dirty="0">
                <a:ea typeface="ＭＳ Ｐゴシック" pitchFamily="34" charset="-128"/>
              </a:rPr>
              <a:t>Effect size methods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	e.g. Percentage of non-overlapping data</a:t>
            </a:r>
          </a:p>
          <a:p>
            <a:pPr eaLnBrk="1" hangingPunct="1"/>
            <a:endParaRPr lang="en-CA" altLang="en-US" sz="2800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6019800"/>
            <a:ext cx="3961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Calibri"/>
              </a:rPr>
              <a:t>Punja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et al. </a:t>
            </a:r>
            <a:r>
              <a:rPr lang="en-US" sz="1600" u="sng" dirty="0">
                <a:solidFill>
                  <a:schemeClr val="bg1"/>
                </a:solidFill>
                <a:hlinkClick r:id="rId3"/>
              </a:rPr>
              <a:t>.</a:t>
            </a:r>
            <a:r>
              <a:rPr lang="en-US" sz="1600" i="1" dirty="0">
                <a:solidFill>
                  <a:schemeClr val="bg1"/>
                </a:solidFill>
              </a:rPr>
              <a:t>J </a:t>
            </a:r>
            <a:r>
              <a:rPr lang="en-US" sz="1600" i="1" dirty="0" err="1">
                <a:solidFill>
                  <a:schemeClr val="bg1"/>
                </a:solidFill>
              </a:rPr>
              <a:t>Clin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Epidemiol</a:t>
            </a:r>
            <a:r>
              <a:rPr lang="en-US" sz="1600" i="1" dirty="0">
                <a:solidFill>
                  <a:schemeClr val="bg1"/>
                </a:solidFill>
              </a:rPr>
              <a:t>.</a:t>
            </a:r>
            <a:r>
              <a:rPr lang="en-US" sz="1600" dirty="0">
                <a:solidFill>
                  <a:schemeClr val="bg1"/>
                </a:solidFill>
              </a:rPr>
              <a:t> 2016;76: 47-56.</a:t>
            </a:r>
          </a:p>
        </p:txBody>
      </p:sp>
    </p:spTree>
    <p:extLst>
      <p:ext uri="{BB962C8B-B14F-4D97-AF65-F5344CB8AC3E}">
        <p14:creationId xmlns:p14="http://schemas.microsoft.com/office/powerpoint/2010/main" val="61560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CA" altLang="en-US" dirty="0">
                <a:ea typeface="ＭＳ Ｐゴシック" pitchFamily="34" charset="-128"/>
              </a:rPr>
              <a:t>N-of-1 trials: design, analysis, reporting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371600"/>
            <a:ext cx="5524500" cy="5181600"/>
          </a:xfrm>
        </p:spPr>
        <p:txBody>
          <a:bodyPr/>
          <a:lstStyle/>
          <a:p>
            <a:pPr eaLnBrk="1" hangingPunct="1"/>
            <a:r>
              <a:rPr lang="en-CA" altLang="en-US" dirty="0">
                <a:ea typeface="ＭＳ Ｐゴシック" pitchFamily="34" charset="-128"/>
              </a:rPr>
              <a:t>Treatment pairs</a:t>
            </a:r>
          </a:p>
          <a:p>
            <a:pPr eaLnBrk="1" hangingPunct="1"/>
            <a:r>
              <a:rPr lang="en-CA" altLang="en-US" dirty="0">
                <a:ea typeface="ＭＳ Ｐゴシック" pitchFamily="34" charset="-128"/>
              </a:rPr>
              <a:t>Treatment periods</a:t>
            </a:r>
          </a:p>
          <a:p>
            <a:pPr eaLnBrk="1" hangingPunct="1"/>
            <a:r>
              <a:rPr lang="en-CA" altLang="en-US" dirty="0">
                <a:ea typeface="ＭＳ Ｐゴシック" pitchFamily="34" charset="-128"/>
              </a:rPr>
              <a:t>Randomization and blinding</a:t>
            </a:r>
          </a:p>
          <a:p>
            <a:pPr eaLnBrk="1" hangingPunct="1"/>
            <a:r>
              <a:rPr lang="en-CA" altLang="en-US" dirty="0">
                <a:ea typeface="ＭＳ Ｐゴシック" pitchFamily="34" charset="-128"/>
              </a:rPr>
              <a:t>Outcome assessment</a:t>
            </a:r>
          </a:p>
          <a:p>
            <a:pPr eaLnBrk="1" hangingPunct="1"/>
            <a:r>
              <a:rPr lang="en-CA" altLang="en-US" dirty="0">
                <a:ea typeface="ＭＳ Ｐゴシック" pitchFamily="34" charset="-128"/>
              </a:rPr>
              <a:t>Stopping and early stopping</a:t>
            </a:r>
          </a:p>
          <a:p>
            <a:pPr eaLnBrk="1" hangingPunct="1"/>
            <a:r>
              <a:rPr lang="en-CA" altLang="en-US" dirty="0">
                <a:ea typeface="ＭＳ Ｐゴシック" pitchFamily="34" charset="-128"/>
              </a:rPr>
              <a:t>Analysis and meta-analysis</a:t>
            </a:r>
          </a:p>
          <a:p>
            <a:pPr eaLnBrk="1" hangingPunct="1"/>
            <a:r>
              <a:rPr lang="en-CA" altLang="en-US" dirty="0">
                <a:solidFill>
                  <a:srgbClr val="FFFF00"/>
                </a:solidFill>
                <a:ea typeface="ＭＳ Ｐゴシック" pitchFamily="34" charset="-128"/>
              </a:rPr>
              <a:t>Reporting</a:t>
            </a:r>
          </a:p>
          <a:p>
            <a:pPr marL="0" indent="0" eaLnBrk="1" hangingPunct="1">
              <a:buNone/>
            </a:pPr>
            <a:endParaRPr lang="en-CA" altLang="en-US" dirty="0">
              <a:ea typeface="ＭＳ Ｐゴシック" pitchFamily="34" charset="-128"/>
            </a:endParaRPr>
          </a:p>
          <a:p>
            <a:pPr eaLnBrk="1" hangingPunct="1"/>
            <a:endParaRPr lang="en-CA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665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>
                <a:ea typeface="ＭＳ Ｐゴシック" pitchFamily="34" charset="-128"/>
              </a:rPr>
              <a:t>CONSORT Statement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600200"/>
            <a:ext cx="8229600" cy="3844925"/>
          </a:xfrm>
        </p:spPr>
        <p:txBody>
          <a:bodyPr/>
          <a:lstStyle/>
          <a:p>
            <a:pPr eaLnBrk="1" hangingPunct="1"/>
            <a:r>
              <a:rPr lang="en-CA" altLang="en-US" sz="3000" dirty="0">
                <a:ea typeface="ＭＳ Ｐゴシック" pitchFamily="34" charset="-128"/>
              </a:rPr>
              <a:t>A minimum set of recommendations for reporting RCTs</a:t>
            </a:r>
          </a:p>
          <a:p>
            <a:pPr eaLnBrk="1" hangingPunct="1"/>
            <a:r>
              <a:rPr lang="en-CA" altLang="en-US" sz="3000" dirty="0">
                <a:ea typeface="ＭＳ Ｐゴシック" pitchFamily="34" charset="-128"/>
              </a:rPr>
              <a:t>Offers a standard way for authors to prepare reports of trial findings, facilitating their complete and transparent reporting, and aiding their critical appraisal and interpretation </a:t>
            </a:r>
          </a:p>
          <a:p>
            <a:pPr eaLnBrk="1" hangingPunct="1"/>
            <a:endParaRPr lang="en-CA" altLang="en-US" sz="2000" dirty="0">
              <a:ea typeface="ＭＳ Ｐゴシック" pitchFamily="34" charset="-128"/>
            </a:endParaRPr>
          </a:p>
          <a:p>
            <a:pPr eaLnBrk="1" hangingPunct="1"/>
            <a:endParaRPr lang="en-CA" altLang="en-US" sz="2000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en-CA" altLang="en-US" sz="1600" dirty="0">
                <a:ea typeface="ＭＳ Ｐゴシック" pitchFamily="34" charset="-128"/>
              </a:rPr>
              <a:t>Moher et al. </a:t>
            </a:r>
            <a:r>
              <a:rPr lang="en-CA" sz="1600" i="1" dirty="0"/>
              <a:t>BMJ</a:t>
            </a:r>
            <a:r>
              <a:rPr lang="en-CA" sz="1600" dirty="0"/>
              <a:t> 2010;340:c869.</a:t>
            </a:r>
            <a:endParaRPr lang="en-CA" altLang="en-US" sz="1600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en-CA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565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>
                <a:ea typeface="ＭＳ Ｐゴシック" pitchFamily="34" charset="-128"/>
              </a:rPr>
              <a:t>Reporting N-of-1 trials: CENT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3844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dirty="0">
                <a:ea typeface="ＭＳ Ｐゴシック" pitchFamily="34" charset="-128"/>
              </a:rPr>
              <a:t>CONSORT Extension for N-of-1 Trials (CENT)</a:t>
            </a:r>
          </a:p>
          <a:p>
            <a:pPr eaLnBrk="1" hangingPunct="1">
              <a:lnSpc>
                <a:spcPct val="90000"/>
              </a:lnSpc>
            </a:pPr>
            <a:endParaRPr lang="en-CA" altLang="en-US" sz="10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CA" altLang="en-US" dirty="0">
                <a:ea typeface="ＭＳ Ｐゴシック" pitchFamily="34" charset="-128"/>
              </a:rPr>
              <a:t>Intended to apply to N-of-1 trials with multiple crossover (i.e. ABAB) design </a:t>
            </a:r>
          </a:p>
          <a:p>
            <a:pPr eaLnBrk="1" hangingPunct="1">
              <a:lnSpc>
                <a:spcPct val="90000"/>
              </a:lnSpc>
            </a:pPr>
            <a:endParaRPr lang="en-CA" altLang="en-US" sz="10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CA" altLang="en-US" dirty="0">
                <a:ea typeface="ＭＳ Ｐゴシック" pitchFamily="34" charset="-128"/>
              </a:rPr>
              <a:t>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>
                <a:ea typeface="ＭＳ Ｐゴシック" pitchFamily="34" charset="-128"/>
              </a:rPr>
              <a:t>Improve quality of published N-of-1 reports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>
                <a:ea typeface="ＭＳ Ｐゴシック" pitchFamily="34" charset="-128"/>
              </a:rPr>
              <a:t>Promote evidence-based decision-making in healthcare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CA" altLang="en-US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CA" altLang="en-US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61722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Vohra et al. </a:t>
            </a:r>
            <a:r>
              <a:rPr lang="en-US" sz="1600" i="1" dirty="0">
                <a:solidFill>
                  <a:schemeClr val="bg1"/>
                </a:solidFill>
              </a:rPr>
              <a:t>BMJ</a:t>
            </a:r>
            <a:r>
              <a:rPr lang="en-US" sz="1600" dirty="0">
                <a:solidFill>
                  <a:schemeClr val="bg1"/>
                </a:solidFill>
              </a:rPr>
              <a:t>. 2015;350:h1738 </a:t>
            </a:r>
          </a:p>
        </p:txBody>
      </p:sp>
    </p:spTree>
    <p:extLst>
      <p:ext uri="{BB962C8B-B14F-4D97-AF65-F5344CB8AC3E}">
        <p14:creationId xmlns:p14="http://schemas.microsoft.com/office/powerpoint/2010/main" val="184315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6DE1-45AD-A143-9F90-D787D6D2BC67}"/>
              </a:ext>
            </a:extLst>
          </p:cNvPr>
          <p:cNvSpPr txBox="1">
            <a:spLocks/>
          </p:cNvSpPr>
          <p:nvPr/>
        </p:nvSpPr>
        <p:spPr bwMode="auto">
          <a:xfrm>
            <a:off x="0" y="27463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1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1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1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1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1" charset="0"/>
              </a:defRPr>
            </a:lvl9pPr>
          </a:lstStyle>
          <a:p>
            <a:r>
              <a:rPr lang="en-US" altLang="en-US" kern="0">
                <a:ea typeface="ＭＳ Ｐゴシック" pitchFamily="34" charset="-128"/>
              </a:rPr>
              <a:t>CENT 2015 Checklist</a:t>
            </a:r>
            <a:endParaRPr lang="en-US" altLang="en-US" kern="0" dirty="0">
              <a:ea typeface="ＭＳ Ｐゴシック" pitchFamily="34" charset="-12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C13D26-5C74-7847-BBDE-D4DA69B0198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524000"/>
          <a:ext cx="8229600" cy="406781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Section/Topic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Item No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CONSORT 2010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Item No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CENT 2015 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02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Title and abstract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06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1a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Identification as a randomised trial in the title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1a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Identify as an “N-of-1 trial” in the title</a:t>
                      </a:r>
                      <a:endParaRPr lang="en-US" sz="1200" b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u="sng" dirty="0">
                          <a:effectLst/>
                        </a:rPr>
                        <a:t>For series only:</a:t>
                      </a:r>
                      <a:r>
                        <a:rPr lang="en-CA" sz="1200" b="0" dirty="0">
                          <a:effectLst/>
                        </a:rPr>
                        <a:t> Identify as “a series of N-of-1 trials” in the title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1b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Structured summary of trial design, methods, results, and conclusions (for specific guidance see CONSORT for abstracts)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1b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Same as CONSORT item 1b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02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Introduction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18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Background and objectives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2a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Scientific background and explanation of rationale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2a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Same as CONSORT item 2a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>
                          <a:effectLst/>
                        </a:rPr>
                        <a:t>2b</a:t>
                      </a:r>
                      <a:endParaRPr lang="en-US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Specific objectives or hypotheses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2b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Same as CONSORT item 2b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>
                          <a:effectLst/>
                        </a:rPr>
                        <a:t> </a:t>
                      </a:r>
                      <a:endParaRPr lang="en-US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>
                          <a:effectLst/>
                        </a:rPr>
                        <a:t> </a:t>
                      </a:r>
                      <a:endParaRPr lang="en-US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>
                          <a:effectLst/>
                        </a:rPr>
                        <a:t>2c</a:t>
                      </a:r>
                      <a:endParaRPr lang="en-US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</a:rPr>
                        <a:t>Provide rationale for using N-of-1 approach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0C1A9D8-2D57-CE49-BAB4-4A1A703E27F4}"/>
              </a:ext>
            </a:extLst>
          </p:cNvPr>
          <p:cNvSpPr txBox="1"/>
          <p:nvPr/>
        </p:nvSpPr>
        <p:spPr>
          <a:xfrm>
            <a:off x="457200" y="5896296"/>
            <a:ext cx="339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Vohra et al. </a:t>
            </a:r>
            <a:r>
              <a:rPr lang="en-US" i="1" dirty="0">
                <a:solidFill>
                  <a:schemeClr val="bg1"/>
                </a:solidFill>
              </a:rPr>
              <a:t>BMJ</a:t>
            </a:r>
            <a:r>
              <a:rPr lang="en-US" dirty="0">
                <a:solidFill>
                  <a:schemeClr val="bg1"/>
                </a:solidFill>
              </a:rPr>
              <a:t>. 2015; 350:h1738</a:t>
            </a:r>
          </a:p>
        </p:txBody>
      </p:sp>
    </p:spTree>
    <p:extLst>
      <p:ext uri="{BB962C8B-B14F-4D97-AF65-F5344CB8AC3E}">
        <p14:creationId xmlns:p14="http://schemas.microsoft.com/office/powerpoint/2010/main" val="236151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>
                <a:ea typeface="ＭＳ Ｐゴシック" pitchFamily="34" charset="-128"/>
              </a:rPr>
              <a:t>SPIRIT Statement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3844925"/>
          </a:xfrm>
        </p:spPr>
        <p:txBody>
          <a:bodyPr/>
          <a:lstStyle/>
          <a:p>
            <a:pPr eaLnBrk="1" hangingPunct="1"/>
            <a:r>
              <a:rPr lang="en-CA" altLang="en-US" sz="3000" dirty="0">
                <a:ea typeface="ＭＳ Ｐゴシック" pitchFamily="34" charset="-128"/>
              </a:rPr>
              <a:t>A minimum set of recommendations for reporting clinical trial protocols</a:t>
            </a:r>
          </a:p>
          <a:p>
            <a:pPr eaLnBrk="1" hangingPunct="1"/>
            <a:r>
              <a:rPr lang="en-CA" altLang="en-US" sz="3000" dirty="0">
                <a:ea typeface="ＭＳ Ｐゴシック" pitchFamily="34" charset="-128"/>
              </a:rPr>
              <a:t>Improves the completeness and transparency reporting of trial protocols, ultimately facilitating trial conduct and appraisal </a:t>
            </a:r>
          </a:p>
          <a:p>
            <a:pPr eaLnBrk="1" hangingPunct="1"/>
            <a:r>
              <a:rPr lang="en-CA" altLang="en-US" sz="3000" dirty="0">
                <a:ea typeface="ＭＳ Ｐゴシック" pitchFamily="34" charset="-128"/>
              </a:rPr>
              <a:t>Serves as a resource of trial investigators to draft and understand the key elements of a protocol</a:t>
            </a:r>
          </a:p>
          <a:p>
            <a:pPr eaLnBrk="1" hangingPunct="1"/>
            <a:endParaRPr lang="en-CA" altLang="en-US" sz="2000" dirty="0">
              <a:ea typeface="ＭＳ Ｐゴシック" pitchFamily="34" charset="-128"/>
            </a:endParaRPr>
          </a:p>
          <a:p>
            <a:pPr eaLnBrk="1" hangingPunct="1"/>
            <a:endParaRPr lang="en-CA" altLang="en-US" sz="2000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en-CA" altLang="en-US" sz="1600" dirty="0">
                <a:ea typeface="ＭＳ Ｐゴシック" pitchFamily="34" charset="-128"/>
              </a:rPr>
              <a:t>Chan AW, et al. BMJ 2013;346:e7586</a:t>
            </a:r>
          </a:p>
          <a:p>
            <a:pPr marL="0" indent="0" eaLnBrk="1" hangingPunct="1">
              <a:buNone/>
            </a:pPr>
            <a:endParaRPr lang="en-CA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55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CA" altLang="en-US" sz="4000" dirty="0">
                <a:ea typeface="ＭＳ Ｐゴシック" pitchFamily="34" charset="-128"/>
              </a:rPr>
              <a:t>Reporting N-of-1 trial protocols: SPENT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3844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dirty="0">
                <a:ea typeface="ＭＳ Ｐゴシック" pitchFamily="34" charset="-128"/>
              </a:rPr>
              <a:t>SPIRIT Extension for N-of-1 trials (SPENT)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>
                <a:ea typeface="ＭＳ Ｐゴシック" pitchFamily="34" charset="-128"/>
              </a:rPr>
              <a:t>Intended to apply to N-of-1 trial protocols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>
                <a:ea typeface="ＭＳ Ｐゴシック" pitchFamily="34" charset="-128"/>
              </a:rPr>
              <a:t>14-item extension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>
                <a:ea typeface="ＭＳ Ｐゴシック" pitchFamily="34" charset="-128"/>
              </a:rPr>
              <a:t>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>
                <a:ea typeface="ＭＳ Ｐゴシック" pitchFamily="34" charset="-128"/>
              </a:rPr>
              <a:t>Improve the completeness and transparency of n-of-1 trial protocols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>
                <a:ea typeface="ＭＳ Ｐゴシック" pitchFamily="34" charset="-128"/>
              </a:rPr>
              <a:t>Promotes concordance between the reporting of an N-of-1 trial’s protocol and its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1722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Vohra et al. </a:t>
            </a:r>
            <a:r>
              <a:rPr lang="en-US" sz="1600" i="1" dirty="0">
                <a:solidFill>
                  <a:schemeClr val="bg1"/>
                </a:solidFill>
              </a:rPr>
              <a:t>BMJ</a:t>
            </a:r>
            <a:r>
              <a:rPr lang="en-US" sz="1600" dirty="0">
                <a:solidFill>
                  <a:schemeClr val="bg1"/>
                </a:solidFill>
              </a:rPr>
              <a:t>. 2020;368:m122 </a:t>
            </a:r>
          </a:p>
        </p:txBody>
      </p:sp>
    </p:spTree>
    <p:extLst>
      <p:ext uri="{BB962C8B-B14F-4D97-AF65-F5344CB8AC3E}">
        <p14:creationId xmlns:p14="http://schemas.microsoft.com/office/powerpoint/2010/main" val="879127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3950" y="1219200"/>
            <a:ext cx="6896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What are N-of-1 trials and how can they be used?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Trial design, analysis, reporting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</a:rPr>
              <a:t>Experience with N-of-1 trials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N-of-1 clinic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N-of-1 research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Reporting guidelines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Ethics of N-of-1 trials: are they research vs. enhanced clinical care?</a:t>
            </a:r>
          </a:p>
        </p:txBody>
      </p:sp>
    </p:spTree>
    <p:extLst>
      <p:ext uri="{BB962C8B-B14F-4D97-AF65-F5344CB8AC3E}">
        <p14:creationId xmlns:p14="http://schemas.microsoft.com/office/powerpoint/2010/main" val="345575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3950" y="1219200"/>
            <a:ext cx="68961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What are N-of-1 trials and how can they be used?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Trial design, analysis, reporting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Experience with N-of-1 trials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N-of-1 clinic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N-of-1 research 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Ethics of N-of-1 trials: are they research vs. enhanced clinical care?</a:t>
            </a:r>
          </a:p>
        </p:txBody>
      </p:sp>
    </p:spTree>
    <p:extLst>
      <p:ext uri="{BB962C8B-B14F-4D97-AF65-F5344CB8AC3E}">
        <p14:creationId xmlns:p14="http://schemas.microsoft.com/office/powerpoint/2010/main" val="3948138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3950" y="1219200"/>
            <a:ext cx="6896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What are N-of-1 trials and how can they be used?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Trial design, analysis, reporting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Experience with N-of-1 trials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N-of-1 clinic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N-of-1 research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Reporting guidelines 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</a:rPr>
              <a:t>Ethics of N-of-1 trials: are they research vs. enhanced clinical care?</a:t>
            </a:r>
          </a:p>
        </p:txBody>
      </p:sp>
    </p:spTree>
    <p:extLst>
      <p:ext uri="{BB962C8B-B14F-4D97-AF65-F5344CB8AC3E}">
        <p14:creationId xmlns:p14="http://schemas.microsoft.com/office/powerpoint/2010/main" val="3552253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754438" cy="3124200"/>
          </a:xfrm>
        </p:spPr>
        <p:txBody>
          <a:bodyPr/>
          <a:lstStyle/>
          <a:p>
            <a:pPr algn="l"/>
            <a:r>
              <a:rPr lang="en-US" sz="3200" b="1" dirty="0"/>
              <a:t>N-of-1 trial service compared with research and routine clinical care </a:t>
            </a:r>
            <a:endParaRPr lang="en-US" sz="32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5257800" cy="622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40282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Punja et al. 2014. Chapter 2, AHRQ report: Design and implementation of N-of-1 trials: A user’s guide.</a:t>
            </a:r>
          </a:p>
        </p:txBody>
      </p:sp>
    </p:spTree>
    <p:extLst>
      <p:ext uri="{BB962C8B-B14F-4D97-AF65-F5344CB8AC3E}">
        <p14:creationId xmlns:p14="http://schemas.microsoft.com/office/powerpoint/2010/main" val="2199024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en-US" dirty="0"/>
              <a:t>The Future of N-of-1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914400" y="1828800"/>
            <a:ext cx="8229600" cy="3844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“N-of-1 trials are relevant when RCTs are not available/applicable” ……..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RCTs are relevant when N-of-1 trials are not available/applicable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07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6266" y="540603"/>
            <a:ext cx="2907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Thank you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5B21D-FF93-4052-A45E-D9BB89021533}"/>
              </a:ext>
            </a:extLst>
          </p:cNvPr>
          <p:cNvSpPr txBox="1"/>
          <p:nvPr/>
        </p:nvSpPr>
        <p:spPr>
          <a:xfrm>
            <a:off x="1371600" y="2362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Questions? svohra@ualberta.ca</a:t>
            </a:r>
          </a:p>
        </p:txBody>
      </p:sp>
    </p:spTree>
    <p:extLst>
      <p:ext uri="{BB962C8B-B14F-4D97-AF65-F5344CB8AC3E}">
        <p14:creationId xmlns:p14="http://schemas.microsoft.com/office/powerpoint/2010/main" val="68912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7E23E9-CDFD-E141-AE5E-F99A36519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" y="180975"/>
            <a:ext cx="8734425" cy="59912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BF0415-F59F-B048-89C4-37920F9C19C0}"/>
              </a:ext>
            </a:extLst>
          </p:cNvPr>
          <p:cNvSpPr/>
          <p:nvPr/>
        </p:nvSpPr>
        <p:spPr>
          <a:xfrm>
            <a:off x="204786" y="6135469"/>
            <a:ext cx="8939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OCEBM Levels of Evidence Working Group. </a:t>
            </a:r>
            <a:r>
              <a:rPr lang="en-US" i="1" dirty="0">
                <a:solidFill>
                  <a:schemeClr val="bg1"/>
                </a:solidFill>
              </a:rPr>
              <a:t>The Oxford 2011 Levels of Evidence</a:t>
            </a:r>
            <a:r>
              <a:rPr lang="en-US" dirty="0">
                <a:solidFill>
                  <a:schemeClr val="bg1"/>
                </a:solidFill>
              </a:rPr>
              <a:t>. Oxford Centre for Evidence-Based Medicine. http://</a:t>
            </a:r>
            <a:r>
              <a:rPr lang="en-US" dirty="0" err="1">
                <a:solidFill>
                  <a:schemeClr val="bg1"/>
                </a:solidFill>
              </a:rPr>
              <a:t>www.cebm.net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index.aspx?o</a:t>
            </a:r>
            <a:r>
              <a:rPr lang="en-US" dirty="0">
                <a:solidFill>
                  <a:schemeClr val="bg1"/>
                </a:solidFill>
              </a:rPr>
              <a:t>=5653 </a:t>
            </a:r>
          </a:p>
        </p:txBody>
      </p:sp>
    </p:spTree>
    <p:extLst>
      <p:ext uri="{BB962C8B-B14F-4D97-AF65-F5344CB8AC3E}">
        <p14:creationId xmlns:p14="http://schemas.microsoft.com/office/powerpoint/2010/main" val="331805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13"/>
            <a:ext cx="9144000" cy="1143000"/>
          </a:xfrm>
        </p:spPr>
        <p:txBody>
          <a:bodyPr/>
          <a:lstStyle/>
          <a:p>
            <a:r>
              <a:rPr lang="en-CA" altLang="en-US" sz="4000" b="1" dirty="0">
                <a:ea typeface="ＭＳ Ｐゴシック" pitchFamily="34" charset="-128"/>
              </a:rPr>
              <a:t>How can N-of-1 trials be used?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229600" cy="3844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altLang="en-US" sz="2000" b="1" dirty="0">
                <a:ea typeface="ＭＳ Ｐゴシック" pitchFamily="34" charset="-128"/>
              </a:rPr>
              <a:t>Paediatrics and/or rare diseases</a:t>
            </a:r>
          </a:p>
          <a:p>
            <a:pPr lvl="1">
              <a:lnSpc>
                <a:spcPct val="80000"/>
              </a:lnSpc>
            </a:pPr>
            <a:r>
              <a:rPr lang="en-CA" altLang="en-US" sz="1800" dirty="0">
                <a:ea typeface="ＭＳ Ｐゴシック" pitchFamily="34" charset="-128"/>
              </a:rPr>
              <a:t>Large RCTs challenging; difficult to reach adequate sample size</a:t>
            </a:r>
            <a:br>
              <a:rPr lang="en-CA" altLang="en-US" sz="1800" dirty="0">
                <a:ea typeface="ＭＳ Ｐゴシック" pitchFamily="34" charset="-128"/>
              </a:rPr>
            </a:br>
            <a:endParaRPr lang="en-CA" alt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CA" altLang="en-US" sz="2000" b="1" dirty="0">
                <a:ea typeface="ＭＳ Ｐゴシック" pitchFamily="34" charset="-128"/>
              </a:rPr>
              <a:t>Co-morbid conditions and concurrent therapies</a:t>
            </a:r>
          </a:p>
          <a:p>
            <a:pPr lvl="1">
              <a:lnSpc>
                <a:spcPct val="80000"/>
              </a:lnSpc>
            </a:pPr>
            <a:r>
              <a:rPr lang="en-CA" altLang="en-US" sz="1800" dirty="0">
                <a:ea typeface="ＭＳ Ｐゴシック" pitchFamily="34" charset="-128"/>
              </a:rPr>
              <a:t>RCTs often exclude these populations</a:t>
            </a:r>
            <a:br>
              <a:rPr lang="en-CA" altLang="en-US" sz="1800" dirty="0">
                <a:ea typeface="ＭＳ Ｐゴシック" pitchFamily="34" charset="-128"/>
              </a:rPr>
            </a:br>
            <a:endParaRPr lang="en-CA" alt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CA" altLang="en-US" sz="2000" b="1" dirty="0">
                <a:ea typeface="ＭＳ Ｐゴシック" pitchFamily="34" charset="-128"/>
              </a:rPr>
              <a:t>Chronic diseases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itchFamily="34" charset="-128"/>
              </a:rPr>
              <a:t>To re-evaluate long-term therapy</a:t>
            </a:r>
            <a:br>
              <a:rPr lang="en-US" altLang="en-US" sz="1800" dirty="0">
                <a:ea typeface="ＭＳ Ｐゴシック" pitchFamily="34" charset="-128"/>
              </a:rPr>
            </a:br>
            <a:endParaRPr lang="en-US" alt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000" b="1" dirty="0">
                <a:ea typeface="ＭＳ Ｐゴシック" pitchFamily="34" charset="-128"/>
              </a:rPr>
              <a:t>Patient safety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itchFamily="34" charset="-128"/>
              </a:rPr>
              <a:t>Reduce </a:t>
            </a:r>
            <a:r>
              <a:rPr lang="en-US" altLang="en-US" sz="1800" dirty="0" err="1">
                <a:ea typeface="ＭＳ Ｐゴシック" pitchFamily="34" charset="-128"/>
              </a:rPr>
              <a:t>polypharmacy</a:t>
            </a:r>
            <a:br>
              <a:rPr lang="en-US" altLang="en-US" sz="1800" dirty="0">
                <a:ea typeface="ＭＳ Ｐゴシック" pitchFamily="34" charset="-128"/>
              </a:rPr>
            </a:br>
            <a:endParaRPr lang="en-CA" alt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CA" altLang="en-US" sz="2000" b="1" dirty="0">
                <a:ea typeface="ＭＳ Ｐゴシック" pitchFamily="34" charset="-128"/>
              </a:rPr>
              <a:t>Complementary therapies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itchFamily="34" charset="-128"/>
              </a:rPr>
              <a:t>Individualized therapies not amenable to RCT; lack to evidence to support RCT</a:t>
            </a:r>
            <a:br>
              <a:rPr lang="en-US" altLang="en-US" sz="1800" dirty="0">
                <a:ea typeface="ＭＳ Ｐゴシック" pitchFamily="34" charset="-128"/>
              </a:rPr>
            </a:br>
            <a:endParaRPr lang="en-US" alt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altLang="en-US" sz="2400" dirty="0">
                <a:ea typeface="ＭＳ Ｐゴシック" pitchFamily="34" charset="-128"/>
              </a:rPr>
              <a:t>Many more…</a:t>
            </a:r>
          </a:p>
          <a:p>
            <a:pPr>
              <a:lnSpc>
                <a:spcPct val="80000"/>
              </a:lnSpc>
              <a:buFontTx/>
              <a:buNone/>
            </a:pPr>
            <a:endParaRPr lang="en-CA" altLang="en-US" sz="2000" dirty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6324600"/>
            <a:ext cx="3304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Punja</a:t>
            </a:r>
            <a:r>
              <a:rPr lang="en-US" dirty="0">
                <a:solidFill>
                  <a:schemeClr val="bg1"/>
                </a:solidFill>
              </a:rPr>
              <a:t> et al. </a:t>
            </a:r>
            <a:r>
              <a:rPr lang="en-US" i="1" dirty="0">
                <a:solidFill>
                  <a:schemeClr val="bg1"/>
                </a:solidFill>
              </a:rPr>
              <a:t>J </a:t>
            </a:r>
            <a:r>
              <a:rPr lang="en-US" i="1" dirty="0" err="1">
                <a:solidFill>
                  <a:schemeClr val="bg1"/>
                </a:solidFill>
              </a:rPr>
              <a:t>Clin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Epidemiol</a:t>
            </a:r>
            <a:r>
              <a:rPr lang="en-US" dirty="0">
                <a:solidFill>
                  <a:schemeClr val="bg1"/>
                </a:solidFill>
              </a:rPr>
              <a:t>.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6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30B412C-115C-E245-B782-924EAAF8A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1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1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1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1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1" charset="0"/>
              </a:defRPr>
            </a:lvl9pPr>
          </a:lstStyle>
          <a:p>
            <a:r>
              <a:rPr lang="en-CA" kern="0">
                <a:ea typeface="ＭＳ Ｐゴシック" pitchFamily="34" charset="-128"/>
              </a:rPr>
              <a:t>Most frequent clinical conditions investigated using N-of-1 trials</a:t>
            </a:r>
            <a:endParaRPr lang="en-CA" kern="0" dirty="0">
              <a:ea typeface="ＭＳ Ｐゴシック" pitchFamily="34" charset="-128"/>
            </a:endParaRPr>
          </a:p>
        </p:txBody>
      </p:sp>
      <p:graphicFrame>
        <p:nvGraphicFramePr>
          <p:cNvPr id="3" name="Group 296">
            <a:extLst>
              <a:ext uri="{FF2B5EF4-FFF2-40B4-BE49-F238E27FC236}">
                <a16:creationId xmlns:a16="http://schemas.microsoft.com/office/drawing/2014/main" id="{DF52FED1-857D-CF4F-8DDF-F6D9844116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029094"/>
              </p:ext>
            </p:extLst>
          </p:nvPr>
        </p:nvGraphicFramePr>
        <p:xfrm>
          <a:off x="914400" y="1789113"/>
          <a:ext cx="7239000" cy="4267897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1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ICD category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% of included trials (n=100)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Diseases of the nervous system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27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Diseases of the musculoskeletal system and connective tissue 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Mental and behavioural disorders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Diseases of the digestive system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Diseases of the respiratory system 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Diseases of the circulatory system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Endocrine, nutritional, metabolic diseases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Infections and parasitic diseases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8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Other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6EBCFF6-1D28-9041-A443-D952F8953B2D}"/>
              </a:ext>
            </a:extLst>
          </p:cNvPr>
          <p:cNvSpPr/>
          <p:nvPr/>
        </p:nvSpPr>
        <p:spPr>
          <a:xfrm>
            <a:off x="914400" y="6105319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Adapted from Punja et al. </a:t>
            </a:r>
            <a:r>
              <a:rPr lang="en-US" i="1" dirty="0">
                <a:solidFill>
                  <a:schemeClr val="bg1"/>
                </a:solidFill>
              </a:rPr>
              <a:t>J Clin Epidemiol</a:t>
            </a:r>
            <a:r>
              <a:rPr lang="en-US" dirty="0">
                <a:solidFill>
                  <a:schemeClr val="bg1"/>
                </a:solidFill>
              </a:rPr>
              <a:t>.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1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3950" y="1219200"/>
            <a:ext cx="6896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What are N-of-1 trials and how can they be used?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</a:rPr>
              <a:t>Trial design, analysis, reporting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Experience with N-of-1 trials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N-of-1 clinic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N-of-1 research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Reporting guidelines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Ethics of N-of-1 trials: are they research vs. enhanced clinical care?</a:t>
            </a:r>
          </a:p>
        </p:txBody>
      </p:sp>
    </p:spTree>
    <p:extLst>
      <p:ext uri="{BB962C8B-B14F-4D97-AF65-F5344CB8AC3E}">
        <p14:creationId xmlns:p14="http://schemas.microsoft.com/office/powerpoint/2010/main" val="115299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CA" altLang="en-US" dirty="0">
                <a:ea typeface="ＭＳ Ｐゴシック" pitchFamily="34" charset="-128"/>
              </a:rPr>
              <a:t>N-of-1 trials: design, analysis, reporting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371600"/>
            <a:ext cx="5524500" cy="3844925"/>
          </a:xfrm>
        </p:spPr>
        <p:txBody>
          <a:bodyPr/>
          <a:lstStyle/>
          <a:p>
            <a:pPr eaLnBrk="1" hangingPunct="1"/>
            <a:r>
              <a:rPr lang="en-CA" altLang="en-US" dirty="0">
                <a:ea typeface="ＭＳ Ｐゴシック" pitchFamily="34" charset="-128"/>
              </a:rPr>
              <a:t>Treatment periods</a:t>
            </a:r>
          </a:p>
          <a:p>
            <a:pPr eaLnBrk="1" hangingPunct="1"/>
            <a:r>
              <a:rPr lang="en-CA" altLang="en-US" dirty="0">
                <a:ea typeface="ＭＳ Ｐゴシック" pitchFamily="34" charset="-128"/>
              </a:rPr>
              <a:t>Treatment pairs</a:t>
            </a:r>
          </a:p>
          <a:p>
            <a:pPr eaLnBrk="1" hangingPunct="1"/>
            <a:r>
              <a:rPr lang="en-CA" altLang="en-US" dirty="0">
                <a:ea typeface="ＭＳ Ｐゴシック" pitchFamily="34" charset="-128"/>
              </a:rPr>
              <a:t>Randomization and blinding</a:t>
            </a:r>
          </a:p>
          <a:p>
            <a:pPr eaLnBrk="1" hangingPunct="1"/>
            <a:r>
              <a:rPr lang="en-CA" altLang="en-US" dirty="0">
                <a:ea typeface="ＭＳ Ｐゴシック" pitchFamily="34" charset="-128"/>
              </a:rPr>
              <a:t>Outcome assessment</a:t>
            </a:r>
          </a:p>
          <a:p>
            <a:pPr eaLnBrk="1" hangingPunct="1"/>
            <a:r>
              <a:rPr lang="en-CA" altLang="en-US" dirty="0">
                <a:ea typeface="ＭＳ Ｐゴシック" pitchFamily="34" charset="-128"/>
              </a:rPr>
              <a:t>Stopping and early stopping</a:t>
            </a:r>
          </a:p>
          <a:p>
            <a:pPr eaLnBrk="1" hangingPunct="1"/>
            <a:r>
              <a:rPr lang="en-CA" altLang="en-US" dirty="0">
                <a:ea typeface="ＭＳ Ｐゴシック" pitchFamily="34" charset="-128"/>
              </a:rPr>
              <a:t>Analysis and meta-analysis</a:t>
            </a:r>
          </a:p>
          <a:p>
            <a:pPr eaLnBrk="1" hangingPunct="1"/>
            <a:r>
              <a:rPr lang="en-CA" altLang="en-US" dirty="0">
                <a:ea typeface="ＭＳ Ｐゴシック" pitchFamily="34" charset="-128"/>
              </a:rPr>
              <a:t>Reporting</a:t>
            </a:r>
          </a:p>
          <a:p>
            <a:pPr marL="0" indent="0" eaLnBrk="1" hangingPunct="1">
              <a:buNone/>
            </a:pPr>
            <a:endParaRPr lang="en-CA" altLang="en-US" dirty="0">
              <a:ea typeface="ＭＳ Ｐゴシック" pitchFamily="34" charset="-128"/>
            </a:endParaRPr>
          </a:p>
          <a:p>
            <a:pPr eaLnBrk="1" hangingPunct="1"/>
            <a:endParaRPr lang="en-CA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071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Period vs. Pair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8205" y="3212147"/>
          <a:ext cx="4847590" cy="62103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1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2792412" y="3470592"/>
            <a:ext cx="333375" cy="1621790"/>
          </a:xfrm>
          <a:prstGeom prst="leftBrace">
            <a:avLst>
              <a:gd name="adj1" fmla="val 8333"/>
              <a:gd name="adj2" fmla="val 49355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19759" y="4450462"/>
            <a:ext cx="66216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073150" algn="l"/>
              </a:tabLst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</a:rPr>
              <a:t>Pair</a:t>
            </a: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2426334" y="2485498"/>
            <a:ext cx="246380" cy="802640"/>
          </a:xfrm>
          <a:prstGeom prst="lef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31837" y="2279661"/>
            <a:ext cx="992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</a:rPr>
              <a:t>Period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1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CA" altLang="en-US" dirty="0">
                <a:ea typeface="ＭＳ Ｐゴシック" pitchFamily="34" charset="-128"/>
              </a:rPr>
              <a:t>Randomization and Blinding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4275" y="1412875"/>
            <a:ext cx="7045325" cy="3844925"/>
          </a:xfrm>
        </p:spPr>
        <p:txBody>
          <a:bodyPr/>
          <a:lstStyle/>
          <a:p>
            <a:pPr eaLnBrk="1" hangingPunct="1"/>
            <a:r>
              <a:rPr lang="en-CA" altLang="en-US" sz="2400" dirty="0">
                <a:ea typeface="ＭＳ Ｐゴシック" pitchFamily="34" charset="-128"/>
              </a:rPr>
              <a:t>Order of periods is randomly determined</a:t>
            </a:r>
          </a:p>
          <a:p>
            <a:pPr eaLnBrk="1" hangingPunct="1"/>
            <a:r>
              <a:rPr lang="en-CA" altLang="en-US" sz="2400" dirty="0">
                <a:ea typeface="ＭＳ Ｐゴシック" pitchFamily="34" charset="-128"/>
              </a:rPr>
              <a:t>Study pharmacist maintains randomization code</a:t>
            </a:r>
          </a:p>
          <a:p>
            <a:pPr eaLnBrk="1" hangingPunct="1"/>
            <a:r>
              <a:rPr lang="en-CA" altLang="en-US" sz="2400" dirty="0">
                <a:ea typeface="ＭＳ Ｐゴシック" pitchFamily="34" charset="-128"/>
              </a:rPr>
              <a:t>Patient and health care providers are blinded </a:t>
            </a:r>
          </a:p>
          <a:p>
            <a:pPr eaLnBrk="1" hangingPunct="1"/>
            <a:r>
              <a:rPr lang="en-CA" altLang="en-US" sz="2400" dirty="0">
                <a:ea typeface="ＭＳ Ｐゴシック" pitchFamily="34" charset="-128"/>
              </a:rPr>
              <a:t>N</a:t>
            </a:r>
            <a:r>
              <a:rPr lang="en-US" altLang="en-US" sz="2400" dirty="0">
                <a:ea typeface="ＭＳ Ｐゴシック" pitchFamily="34" charset="-128"/>
              </a:rPr>
              <a:t>-of-1 trials commonly report being blinded and randomized </a:t>
            </a:r>
            <a:endParaRPr lang="en-CA" altLang="en-US" sz="24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CA" altLang="en-US" sz="2400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5410200"/>
            <a:ext cx="3899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Punja</a:t>
            </a:r>
            <a:r>
              <a:rPr lang="en-US" sz="1600" dirty="0">
                <a:solidFill>
                  <a:schemeClr val="bg1"/>
                </a:solidFill>
              </a:rPr>
              <a:t> et al. </a:t>
            </a:r>
            <a:r>
              <a:rPr lang="en-US" sz="1600" u="sng" dirty="0">
                <a:solidFill>
                  <a:schemeClr val="bg1"/>
                </a:solidFill>
                <a:hlinkClick r:id="rId3"/>
              </a:rPr>
              <a:t>.</a:t>
            </a:r>
            <a:r>
              <a:rPr lang="en-US" sz="1600" i="1" dirty="0">
                <a:solidFill>
                  <a:schemeClr val="bg1"/>
                </a:solidFill>
              </a:rPr>
              <a:t>J </a:t>
            </a:r>
            <a:r>
              <a:rPr lang="en-US" sz="1600" i="1" dirty="0" err="1">
                <a:solidFill>
                  <a:schemeClr val="bg1"/>
                </a:solidFill>
              </a:rPr>
              <a:t>Clin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Epidemiol</a:t>
            </a:r>
            <a:r>
              <a:rPr lang="en-US" sz="1600" i="1" dirty="0">
                <a:solidFill>
                  <a:schemeClr val="bg1"/>
                </a:solidFill>
              </a:rPr>
              <a:t>.</a:t>
            </a:r>
            <a:r>
              <a:rPr lang="en-US" sz="1600" dirty="0">
                <a:solidFill>
                  <a:schemeClr val="bg1"/>
                </a:solidFill>
              </a:rPr>
              <a:t> 2016;76: 47-56.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4236476"/>
          <a:ext cx="5943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Characteristic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Randomization used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Described as blinded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010330"/>
      </p:ext>
    </p:extLst>
  </p:cSld>
  <p:clrMapOvr>
    <a:masterClrMapping/>
  </p:clrMapOvr>
</p:sld>
</file>

<file path=ppt/theme/theme1.xml><?xml version="1.0" encoding="utf-8"?>
<a:theme xmlns:a="http://schemas.openxmlformats.org/drawingml/2006/main" name="1_New Logo PPT template">
  <a:themeElements>
    <a:clrScheme name="New Logo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Logo PPT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 Logo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28877</TotalTime>
  <Words>1524</Words>
  <Application>Microsoft Office PowerPoint</Application>
  <PresentationFormat>On-screen Show (4:3)</PresentationFormat>
  <Paragraphs>269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1_New Logo PPT template</vt:lpstr>
      <vt:lpstr>PowerPoint Presentation</vt:lpstr>
      <vt:lpstr>Overview</vt:lpstr>
      <vt:lpstr>PowerPoint Presentation</vt:lpstr>
      <vt:lpstr>How can N-of-1 trials be used?</vt:lpstr>
      <vt:lpstr>PowerPoint Presentation</vt:lpstr>
      <vt:lpstr>Overview</vt:lpstr>
      <vt:lpstr>N-of-1 trials: design, analysis, reporting</vt:lpstr>
      <vt:lpstr>Period vs. Pair</vt:lpstr>
      <vt:lpstr>Randomization and Blinding</vt:lpstr>
      <vt:lpstr>Outcome assessment</vt:lpstr>
      <vt:lpstr>Data Analysis</vt:lpstr>
      <vt:lpstr>Meta-analysis</vt:lpstr>
      <vt:lpstr>N-of-1 trials: design, analysis, reporting</vt:lpstr>
      <vt:lpstr>CONSORT Statement</vt:lpstr>
      <vt:lpstr>Reporting N-of-1 trials: CENT </vt:lpstr>
      <vt:lpstr>PowerPoint Presentation</vt:lpstr>
      <vt:lpstr>SPIRIT Statement</vt:lpstr>
      <vt:lpstr>Reporting N-of-1 trial protocols: SPENT </vt:lpstr>
      <vt:lpstr>Overview</vt:lpstr>
      <vt:lpstr>Overview</vt:lpstr>
      <vt:lpstr>N-of-1 trial service compared with research and routine clinical care </vt:lpstr>
      <vt:lpstr>The Future of N-of-1</vt:lpstr>
      <vt:lpstr>PowerPoint Presentation</vt:lpstr>
    </vt:vector>
  </TitlesOfParts>
  <Company>FOMD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Wolgemuth</dc:creator>
  <cp:lastModifiedBy>Olaku, Oluwadamilola (NIH/NCI) [C]</cp:lastModifiedBy>
  <cp:revision>595</cp:revision>
  <cp:lastPrinted>2015-02-20T16:54:26Z</cp:lastPrinted>
  <dcterms:created xsi:type="dcterms:W3CDTF">2015-02-10T19:22:10Z</dcterms:created>
  <dcterms:modified xsi:type="dcterms:W3CDTF">2024-09-19T15:16:42Z</dcterms:modified>
</cp:coreProperties>
</file>